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2" r:id="rId8"/>
    <p:sldId id="263" r:id="rId9"/>
    <p:sldId id="300" r:id="rId10"/>
    <p:sldId id="264" r:id="rId11"/>
    <p:sldId id="268" r:id="rId12"/>
    <p:sldId id="269" r:id="rId13"/>
    <p:sldId id="270" r:id="rId14"/>
    <p:sldId id="271" r:id="rId15"/>
    <p:sldId id="265" r:id="rId16"/>
    <p:sldId id="266" r:id="rId17"/>
    <p:sldId id="267" r:id="rId18"/>
    <p:sldId id="30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277" r:id="rId28"/>
    <p:sldId id="278" r:id="rId29"/>
    <p:sldId id="279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92" r:id="rId39"/>
    <p:sldId id="294" r:id="rId40"/>
    <p:sldId id="296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AF4EF-8C74-492D-9824-7021170B4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A82B-85DE-4707-9F03-0D1EC565A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D3BF-3493-41A1-9AA8-1C1DEDA3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9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637B-CB1F-407B-BEEC-76C27D41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74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4B95-9D16-4071-ADE0-865E77ACC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0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93D0-1A83-4B72-AFA6-5785B6976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88EC63-7EDF-4D66-863E-ACF89D78FE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8BEB1C-C450-467B-82E8-6CBAAE8B690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ds.yahoo.com/_ylt=A0WTefa5m7JJ0VMARTWJzbkF;_ylu=X3oDMTBpZTByOGFiBHBvcwMyBHNlYwNzcgR2dGlkAw--/SIG=1hk1vtga0/EXP=1236528441/**http:/images.search.yahoo.com/images/view?back=http://images.search.yahoo.com/search/images?p%3Dsam%2Bgompers%26fr%3Dyfp-t-501%26ei%3Dutf-8%26x%3Dwrt&amp;w=288&amp;h=435&amp;imgurl=www.columbia.edu/ccnmtl/draft/craig/brinkley/sam_gompers_1.jpg&amp;rurl=http://www.columbia.edu/ccnmtl/draft/craig/brinkley&amp;size=25.4kB&amp;name=sam_gompers_1.jpg&amp;p=sam+gompers&amp;type=JPG&amp;oid=4b8d721a9532e8ce&amp;no=2&amp;tt=32&amp;sigr=11jumidpv&amp;sigi=11uh4gfif&amp;sigb=12msm8mf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ds.yahoo.com/_ylt=A0WTefMvorJJanMBKuWJzbkF;_ylu=X3oDMTBpdnJhMHUzBHBvcwMxBHNlYwNzcgR2dGlkAw--/SIG=1ij5sas1u/EXP=1236530095/**http:/images.search.yahoo.com/images/view?back=http://images.search.yahoo.com/search/images?p%3Dupton%2Bsinclair%26fr%3Dyfp-t-501%26toggle%3D1%26cop%3Dmss%26ei%3DUTF-8&amp;w=472&amp;h=635&amp;imgurl=failedmessiah.typepad.com/failed_messiahcom/images/upton_sinclair.jpg&amp;rurl=http://failedmessiah.typepad.com/failed_messiahcom/2006/03&amp;size=53.7kB&amp;name=upton_sinclair.jpg&amp;p=upton+sinclair&amp;type=JPG&amp;oid=0fac8821449d94b6&amp;no=1&amp;tt=1,028&amp;sigr=11q62jsib&amp;sigi=125t9mcc5&amp;sigb=1342ad07f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hyperlink" Target="http://rds.yahoo.com/_ylt=A0WTefNWorJJPg0AIViJzbkF;_ylu=X3oDMTBpdnJhMHUzBHBvcwMxBHNlYwNzcgR2dGlkAw--/SIG=1hqd9jq67/EXP=1236530134/**http:/images.search.yahoo.com/images/view?back=http://images.search.yahoo.com/search/images?p%3Dida%2Btarbell%26fr%3Dyfp-t-501%26ei%3Dutf-8%26x%3Dwrt&amp;w=861&amp;h=1239&amp;imgurl=www.wou.edu/~mwheeler06/cse510website/images/idatarbell.jpg&amp;rurl=http://www.wou.edu/~mwheeler06/cse510website/Muckrakers.html&amp;size=133.7kB&amp;name=idatarbell.jpg&amp;p=ida+tarbell&amp;type=JPG&amp;oid=ab7a64c61aea5f92&amp;no=1&amp;tt=205&amp;sigr=11s9v8t5k&amp;sigi=11ra82t77&amp;sigb=12mkjd6k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ds.yahoo.com/_ylt=A0WTefZKo7JJbTMBRVqJzbkF;_ylu=X3oDMTBpZTByOGFiBHBvcwMyBHNlYwNzcgR2dGlkAw--/SIG=1lrjhpu2k/EXP=1236530378/**http:/images.search.yahoo.com/images/view?back=http://images.search.yahoo.com/search/images?p%3Djane%2Baddams%26sp%3D1%26fr2%3D%26y%3DSearch%26ei%3DUTF-8%26fr%3Dyfp-t-501%26x%3Dwrt%26js%3D1%26ni%3D21%26ei%3DUTF-8%26SpellState%3Dn-4231202628_q-xcNjB.wLna7N5FGb.Lx8pwAAAA@@&amp;w=200&amp;h=300&amp;imgurl=ghsonline.net/resources/essayists/a/addams.jpg&amp;rurl=http://ghsonline.net/resources/essayists/a/addams.htm&amp;size=8.6kB&amp;name=addams.jpg&amp;p=jane+addams&amp;type=JPG&amp;oid=de28ea985bd5f890&amp;no=2&amp;tt=6,285&amp;sigr=11lrbua4m&amp;sigi=11epoj4kq&amp;sigb=15kof8mi1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ds.yahoo.com/_ylt=A0WTefQQlLJJONYAgyyJzbkF;_ylu=X3oDMTBpdnJhMHUzBHBvcwMxBHNlYwNzcgR2dGlkAw--/SIG=1gvrgrrv1/EXP=1236526480/**http:/images.search.yahoo.com/images/view?back=http://images.search.yahoo.com/search/images?fr2%3Dsg-gac%26sado%3D1%26p%3Dsteel%20beam%26fr%3Dyfp-t-501%26ei%3Dutf-8%26x%3Dwrt&amp;w=145&amp;h=75&amp;imgurl=www.hunter-jones.freeserve.co.uk/beam.jpg&amp;rurl=http://www.hunter-jones.freeserve.co.uk/train-q2.htm&amp;size=1.9kB&amp;name=beam.jpg&amp;p=steel+beam&amp;type=JPG&amp;oid=e2d0f6a5ad0ce356&amp;no=1&amp;tt=32,161&amp;sigr=11k5vck3f&amp;sigi=119ai0sac&amp;sigb=139bkq9m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rds.yahoo.com/_ylt=A0WTefWElLJJmnwBGNWJzbkF;_ylu=X3oDMTBpdnJhMHUzBHBvcwMxBHNlYwNzcgR2dGlkAw--/SIG=1i72c5tfq/EXP=1236526596/**http:/images.search.yahoo.com/images/view?back=http://images.search.yahoo.com/search/images?fr2%3Dsg-gac%26sado%3D1%26p%3Djohn%20d%20rockefeller%26fr%3Dyfp-t-501%26ei%3Dutf-8%26x%3Dwrt&amp;w=185&amp;h=201&amp;imgurl=jewwatch.com/images/rockefeller-john-d.jpg&amp;rurl=http://jewwatch.com/jew-leaders-rockefeller.html&amp;size=38.8kB&amp;name=rockefeller-john-d.jpg&amp;p=john+d+rockefeller&amp;type=JPG&amp;oid=d69209cd7159c1ac&amp;no=1&amp;tt=8,426&amp;sigr=11g66f6gd&amp;sigi=11alt87do&amp;sigb=13j55tld3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ds.yahoo.com/_ylt=A0WTefMNlbJJYGQBRuGJzbkF;_ylu=X3oDMTBpZm5udGl1BHBvcwM1BHNlYwNzcgR2dGlkAw--/SIG=1keqrlf3m/EXP=1236526733/**http:/images.search.yahoo.com/images/view?back=http://images.search.yahoo.com/search/images?p%3Doil%2Bbarrel%26fr%3Dyfp-t-501%26ei%3Dutf-8%26x%3Dwrt&amp;w=364&amp;h=500&amp;imgurl=static.flickr.com/3273/2588978350_d5b2e94844.jpg&amp;rurl=http://www.flickr.com/photos/afclark/2588978350/&amp;size=111.8kB&amp;name=smaller+oil&amp;p=oil+barrel&amp;type=JPG&amp;oid=33f602c07adf4264&amp;fusr=noutoo&amp;tit=smaller+oil&amp;hurl=http://www.flickr.com/photos/afclark/&amp;no=5&amp;tt=31,039&amp;sigr=11gube022&amp;sigi=11g0lb9mu&amp;sigb=12leer5fr&amp;sigh=115jbu41s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rds.yahoo.com/_ylt=A0WTefXBlLJJkoMB9.iJzbkF;_ylu=X3oDMTBqY2pzbGhoBHBvcwMxMQRzZWMDc3IEdnRpZAM-/SIG=1l96o032f/EXP=1236526657/**http:/images.search.yahoo.com/images/view?back=http://images.search.yahoo.com/search/images?p%3Doil%2Brigs%26sp%3D1%26fr2%3D%26y%3DSearch%26ei%3DUTF-8%26fr%3Dyfp-t-501%26x%3Dwrt%26js%3D1%26ni%3D21%26ei%3DUTF-8%26SpellState%3Dn-590191679_q-2OPTKPLXRi1OHMLX0ovndQAAAA@@&amp;w=160&amp;h=133&amp;imgurl=www.grinningplanet.com/2005/06-14/oil_rigs_email.jpg&amp;rurl=http://www.grinningplanet.com/2005/06-14&amp;size=7kB&amp;name=oil_rigs_email.jpg&amp;p=oil+rigs&amp;type=JPG&amp;oid=fa7893d8a2b58e68&amp;no=11&amp;tt=23,567&amp;sigr=118i1r30r&amp;sigi=11kbg8hls&amp;sigb=15ghm165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6781800" cy="402844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>U.S. History E.O.C.T</a:t>
            </a:r>
            <a:b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>Part III</a:t>
            </a:r>
            <a:b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  <a:cs typeface="Angsana New" pitchFamily="18" charset="-34"/>
              </a:rPr>
              <a:t>Industrialization , Reform, &amp; Imperialism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772400" cy="1447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b="1" dirty="0" smtClean="0">
                <a:latin typeface="Book Antiqua" pitchFamily="18" charset="0"/>
                <a:cs typeface="Angsana New" pitchFamily="18" charset="-34"/>
              </a:rPr>
              <a:t>American Industrial Revolution </a:t>
            </a:r>
            <a:br>
              <a:rPr lang="en-US" sz="4800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Standard 12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745279" cy="37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2971800"/>
            <a:ext cx="7620000" cy="4186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As eastern regions of the United States became more industrialized after the Civil War, people seeking rural livelihoods moved farther and farther west.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In turn, Native Americans had to compete with these newcomers for land. For example, the Sioux signed a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treaty 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with the U.S. government promising “no white person or persons shall be permitted to settle upon or occupy” Sioux territory in the Dakotas.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4038600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Old Conflicts</a:t>
            </a:r>
            <a:br>
              <a:rPr lang="en-US" sz="4400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4400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Gold!!!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2667000" cy="22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6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4495800" cy="5029200"/>
          </a:xfrm>
        </p:spPr>
        <p:txBody>
          <a:bodyPr/>
          <a:lstStyle/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r>
              <a:rPr lang="en-US" sz="2000" dirty="0">
                <a:latin typeface="Book Antiqua" pitchFamily="18" charset="0"/>
                <a:cs typeface="Angsana New" pitchFamily="18" charset="-34"/>
              </a:rPr>
              <a:t> </a:t>
            </a:r>
            <a:r>
              <a:rPr lang="en-US" sz="2400" dirty="0">
                <a:latin typeface="Book Antiqua" pitchFamily="18" charset="0"/>
                <a:cs typeface="Angsana New" pitchFamily="18" charset="-34"/>
              </a:rPr>
              <a:t>When </a:t>
            </a:r>
            <a:r>
              <a:rPr lang="en-US" sz="2400" b="1" dirty="0">
                <a:latin typeface="Book Antiqua" pitchFamily="18" charset="0"/>
                <a:cs typeface="Angsana New" pitchFamily="18" charset="-34"/>
              </a:rPr>
              <a:t>gold</a:t>
            </a:r>
            <a:r>
              <a:rPr lang="en-US" sz="2400" dirty="0">
                <a:latin typeface="Book Antiqua" pitchFamily="18" charset="0"/>
                <a:cs typeface="Angsana New" pitchFamily="18" charset="-34"/>
              </a:rPr>
              <a:t> was discovered there, the government tried to buy the land from the Sioux, who refused to sell it. </a:t>
            </a:r>
          </a:p>
          <a:p>
            <a:pPr eaLnBrk="1" hangingPunct="1"/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The Sioux leader,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Sitting Bull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, then fought U.S. Army troops, led his people to a brief exile in Canada, and finally agreed to settle on a reservation.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31748" name="Picture 8" descr="sitting-bu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58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-223647"/>
            <a:ext cx="8001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About 10 years later, Sitting Bull’s people became associated with a </a:t>
            </a:r>
            <a:r>
              <a:rPr lang="en-US" sz="2800" b="1" dirty="0" smtClean="0">
                <a:latin typeface="Book Antiqua" pitchFamily="18" charset="0"/>
                <a:cs typeface="Angsana New" pitchFamily="18" charset="-34"/>
              </a:rPr>
              <a:t>Sioux</a:t>
            </a:r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 religious movement. </a:t>
            </a:r>
          </a:p>
          <a:p>
            <a:pPr eaLnBrk="1" hangingPunct="1"/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Government officials ordered Sitting Bull’s arrest.</a:t>
            </a:r>
          </a:p>
          <a:p>
            <a:pPr eaLnBrk="1" hangingPunct="1"/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He died in a brief gun battle.</a:t>
            </a:r>
          </a:p>
          <a:p>
            <a:r>
              <a:rPr lang="en-US" sz="2800" dirty="0">
                <a:latin typeface="Book Antiqua" pitchFamily="18" charset="0"/>
                <a:cs typeface="Angsana New" pitchFamily="18" charset="-34"/>
              </a:rPr>
              <a:t>After Sitting Bull died, several hundred of his people fled to an area of South Dakota called </a:t>
            </a:r>
            <a:r>
              <a:rPr lang="en-US" sz="2800" b="1" dirty="0">
                <a:latin typeface="Book Antiqua" pitchFamily="18" charset="0"/>
                <a:cs typeface="Angsana New" pitchFamily="18" charset="-34"/>
              </a:rPr>
              <a:t>Wounded Knee</a:t>
            </a:r>
            <a:r>
              <a:rPr lang="en-US" sz="2800" dirty="0">
                <a:latin typeface="Book Antiqua" pitchFamily="18" charset="0"/>
                <a:cs typeface="Angsana New" pitchFamily="18" charset="-34"/>
              </a:rPr>
              <a:t>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46807"/>
            <a:ext cx="3886200" cy="29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077200" cy="441801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Battle at Wounded Knee</a:t>
            </a:r>
          </a:p>
          <a:p>
            <a:pPr marL="0" indent="0" eaLnBrk="1" hangingPunct="1">
              <a:buNone/>
            </a:pPr>
            <a:endParaRPr lang="en-US" sz="4000" b="1" dirty="0" smtClean="0">
              <a:latin typeface="Book Antiqua" pitchFamily="18" charset="0"/>
              <a:cs typeface="Angsana New" pitchFamily="18" charset="-34"/>
            </a:endParaRPr>
          </a:p>
          <a:p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U.S. soldiers went there to confiscate weapons from the Sioux. </a:t>
            </a:r>
          </a:p>
          <a:p>
            <a:pPr eaLnBrk="1" hangingPunct="1"/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A gun was fired––nobody knows by whom––and U.S soldiers then opened machine- gun fire, killing more than </a:t>
            </a:r>
            <a:r>
              <a:rPr lang="en-US" sz="2800" b="1" dirty="0" smtClean="0">
                <a:latin typeface="Book Antiqua" pitchFamily="18" charset="0"/>
                <a:cs typeface="Angsana New" pitchFamily="18" charset="-34"/>
              </a:rPr>
              <a:t>300 </a:t>
            </a:r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Sioux. </a:t>
            </a:r>
          </a:p>
          <a:p>
            <a:pPr eaLnBrk="1" hangingPunct="1"/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This ended the Native Americans’ long conflict against Americans settling Native American lands.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0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2054"/>
            <a:ext cx="7313612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Book Antiqua" pitchFamily="18" charset="0"/>
                <a:cs typeface="Angsana New" pitchFamily="18" charset="-34"/>
              </a:rPr>
              <a:t>New Immigrants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2000" dirty="0" smtClean="0">
                <a:latin typeface="Book Antiqua" pitchFamily="18" charset="0"/>
                <a:cs typeface="Angsana New" pitchFamily="18" charset="-34"/>
              </a:rPr>
            </a:b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047466"/>
            <a:ext cx="7162800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the decades after the Civil War, more and more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Europeans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immigrated to America.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They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differed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from earlier immigrant groups who mostly came from northern and western Europe, were typically Protestant, spoke English, and arrived with the government’s welcome.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48" y="4038600"/>
            <a:ext cx="4338851" cy="249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In contrast, many of the new immigrants came from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eastern and southern 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Europe, often were Jewish or Catholic, and usually spoke no English.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The U.S. government welcomed the wealthy, but forced poorer people to pass health and welfare tests at government reception centers such as the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Ellis Island 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Immigrant Station located in New York Harbor.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2971800" cy="265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2438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5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731361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Labor unions banded together for even more power to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 change the ways employers ran their businesses.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American Federation of Labor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, or AFL, was led by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Samuel Gompers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He was president of the AFL from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 1886 to 1894 and from 1895 to his death in 1924.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His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 goal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was to use strikes (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work stoppages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) to convince employers to give workers shorter work days, better working conditions, higher wages, and greater control over how they carried out their workplace responsibilities.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82" y="1128527"/>
            <a:ext cx="7313612" cy="688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American Federation of Labor &amp;</a:t>
            </a:r>
            <a:br>
              <a:rPr lang="en-US" sz="4000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 Samuel Gompers</a:t>
            </a:r>
          </a:p>
        </p:txBody>
      </p:sp>
      <p:pic>
        <p:nvPicPr>
          <p:cNvPr id="29700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752600" cy="266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15107"/>
            <a:ext cx="7543800" cy="4114799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b="1" dirty="0" smtClean="0">
                <a:latin typeface="Book Antiqua" pitchFamily="18" charset="0"/>
              </a:rPr>
              <a:t>Pullman</a:t>
            </a:r>
            <a:r>
              <a:rPr lang="en-US" sz="2400" dirty="0" smtClean="0">
                <a:latin typeface="Book Antiqua" pitchFamily="18" charset="0"/>
              </a:rPr>
              <a:t> railcar factory near Chicago fired almost half of its workforce.</a:t>
            </a:r>
          </a:p>
          <a:p>
            <a:r>
              <a:rPr lang="en-US" sz="2400" dirty="0">
                <a:latin typeface="Book Antiqua" pitchFamily="18" charset="0"/>
              </a:rPr>
              <a:t>Violence erupted when employers sought to fire some worker and to lower wages of those still employed.</a:t>
            </a:r>
          </a:p>
          <a:p>
            <a:r>
              <a:rPr lang="en-US" sz="2400" dirty="0" smtClean="0">
                <a:latin typeface="Book Antiqua" pitchFamily="18" charset="0"/>
              </a:rPr>
              <a:t>The Pullman company responded by hiring new workers, but these workers were </a:t>
            </a:r>
            <a:r>
              <a:rPr lang="en-US" sz="2400" b="1" dirty="0" smtClean="0">
                <a:latin typeface="Book Antiqua" pitchFamily="18" charset="0"/>
              </a:rPr>
              <a:t>attacked</a:t>
            </a:r>
            <a:r>
              <a:rPr lang="en-US" sz="2400" dirty="0" smtClean="0">
                <a:latin typeface="Book Antiqua" pitchFamily="18" charset="0"/>
              </a:rPr>
              <a:t> by strikers when they attempted to go to work.</a:t>
            </a:r>
          </a:p>
          <a:p>
            <a:r>
              <a:rPr lang="en-US" sz="2400" dirty="0" smtClean="0">
                <a:latin typeface="Book Antiqua" pitchFamily="18" charset="0"/>
              </a:rPr>
              <a:t>President Cleveland sent the U.S. Army to </a:t>
            </a:r>
            <a:r>
              <a:rPr lang="en-US" sz="2400" b="1" dirty="0" smtClean="0">
                <a:latin typeface="Book Antiqua" pitchFamily="18" charset="0"/>
              </a:rPr>
              <a:t>restore peace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r>
              <a:rPr lang="en-US" sz="2400" dirty="0" smtClean="0">
                <a:latin typeface="Book Antiqua" pitchFamily="18" charset="0"/>
              </a:rPr>
              <a:t>Both big business and the US government </a:t>
            </a:r>
            <a:r>
              <a:rPr lang="en-US" sz="2400" b="1" dirty="0" smtClean="0">
                <a:latin typeface="Book Antiqua" pitchFamily="18" charset="0"/>
              </a:rPr>
              <a:t>feared labor unions</a:t>
            </a:r>
            <a:r>
              <a:rPr lang="en-US" sz="2400" dirty="0" smtClean="0">
                <a:latin typeface="Book Antiqua" pitchFamily="18" charset="0"/>
              </a:rPr>
              <a:t> were a menace to America’s capitalist economy.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525780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Pullman Strike</a:t>
            </a:r>
            <a:endParaRPr lang="en-US" sz="4400" b="1" dirty="0">
              <a:latin typeface="Book Antiqu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2971800" cy="188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313612" cy="8413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b="1" dirty="0" smtClean="0">
                <a:latin typeface="Book Antiqua" pitchFamily="18" charset="0"/>
                <a:cs typeface="Angsana New" pitchFamily="18" charset="-34"/>
              </a:rPr>
              <a:t>Progressive Era</a:t>
            </a:r>
            <a:br>
              <a:rPr lang="en-US" sz="5400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Standard 13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799"/>
            <a:ext cx="457200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5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9788"/>
            <a:ext cx="8077200" cy="45182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Impact of growth of business and technological change after the Civil War</a:t>
            </a:r>
          </a:p>
          <a:p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Consequences of industrialization</a:t>
            </a:r>
          </a:p>
          <a:p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Reform movements that occurred during the Progressive Era</a:t>
            </a:r>
          </a:p>
          <a:p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U.S role in world politics at the turn of the 20</a:t>
            </a:r>
            <a:r>
              <a:rPr lang="en-US" sz="2800" baseline="30000" dirty="0" smtClean="0">
                <a:latin typeface="Book Antiqua" pitchFamily="18" charset="0"/>
                <a:cs typeface="Angsana New" pitchFamily="18" charset="-34"/>
              </a:rPr>
              <a:t>th</a:t>
            </a:r>
            <a:r>
              <a:rPr lang="en-US" sz="2800" dirty="0" smtClean="0">
                <a:latin typeface="Book Antiqua" pitchFamily="18" charset="0"/>
                <a:cs typeface="Angsana New" pitchFamily="18" charset="-34"/>
              </a:rPr>
              <a:t> century.</a:t>
            </a:r>
          </a:p>
          <a:p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endParaRPr lang="en-US" sz="2000" dirty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400800" cy="685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atin typeface="Book Antiqua" pitchFamily="18" charset="0"/>
                <a:cs typeface="Angsana New" pitchFamily="18" charset="-34"/>
              </a:rPr>
              <a:t>Domain III</a:t>
            </a:r>
            <a:r>
              <a:rPr lang="en-US" sz="4800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4800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800" dirty="0" smtClean="0">
                <a:latin typeface="Book Antiqua" pitchFamily="18" charset="0"/>
                <a:cs typeface="Angsana New" pitchFamily="18" charset="-34"/>
              </a:rPr>
              <a:t>Standards 11 - 14</a:t>
            </a:r>
            <a:endParaRPr lang="en-US" sz="4800" dirty="0">
              <a:latin typeface="Book Antiqua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80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Muckrakers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971800" y="1752600"/>
            <a:ext cx="5029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Many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reforms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came about after journalists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investigated and exposed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political corruption, child labor, slum conditions, and other social issues.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These journalists were called </a:t>
            </a:r>
            <a:r>
              <a:rPr lang="en-US" sz="2000" b="1" i="1" dirty="0" smtClean="0">
                <a:latin typeface="Book Antiqua" pitchFamily="18" charset="0"/>
                <a:cs typeface="Angsana New" pitchFamily="18" charset="-34"/>
              </a:rPr>
              <a:t>muckrakers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,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and famous among them were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Upton Sinclair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and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Ida Tarbell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35844" name="Picture 8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3" y="3890181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830388" y="1752600"/>
            <a:ext cx="65516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his novel </a:t>
            </a:r>
            <a:r>
              <a:rPr lang="en-US" sz="2000" b="1" i="1" dirty="0" smtClean="0">
                <a:latin typeface="Book Antiqua" pitchFamily="18" charset="0"/>
                <a:cs typeface="Angsana New" pitchFamily="18" charset="-34"/>
              </a:rPr>
              <a:t>The Jungle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,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Sinclair told the story of European immigrants working in Chicago’s meatpacking industry. The book exposed the poor labor practices and unsanitary conditions that produced contaminated food.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Congress was pressured to pass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laws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to regulate the meatpacking industry and to require meat packers to produce food that was safe to consume.</a:t>
            </a:r>
          </a:p>
          <a:p>
            <a:pPr eaLnBrk="1" hangingPunct="1"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1361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   Upton Sinclair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6477000" cy="3962399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a series of magazine articles, Tarbell exposed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political corruption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New York, Chicago, and other cities, and criticized Standard Oil Company’s unfair business practices.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Her findings angered the public and contributed to the government’s decision to break up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Standard Oil Trust.</a:t>
            </a:r>
          </a:p>
          <a:p>
            <a:pPr eaLnBrk="1" hangingPunct="1"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Ida Tarbell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1540"/>
            <a:ext cx="2586038" cy="267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3136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latin typeface="Book Antiqua" pitchFamily="18" charset="0"/>
                <a:cs typeface="Angsana New" pitchFamily="18" charset="-34"/>
              </a:rPr>
              <a:t>Jane Addams and Hull House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28800"/>
            <a:ext cx="7467600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Jane Addams brought a British idea, the settlement house, to the United States, when she established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Hull House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Chicago.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Hull House was a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social service agency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that provided trained workers to help recent immigrants and working-class citizens learn about home economics, basic medical care, the English language, legal rights, and other topics important to low-income urban residents.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38916" name="Picture 10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4958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001000" cy="495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Progressive election reforms helped to increase ordinary citizens’ direct control of government in 3 ways: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Supporters of any new law may collect voters’ signatures on an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initiative 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to force a public vote on the issue. This prevents government officials from ignoring the desires of citizens.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When enough citizens support an initiative, the government must present the issue to the public as a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referendum 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on which the public may vote. This also prevents government officials from ignoring the desires of citizens.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5408613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b="1" dirty="0" smtClean="0">
                <a:latin typeface="Book Antiqua" pitchFamily="18" charset="0"/>
                <a:cs typeface="Angsana New" pitchFamily="18" charset="-34"/>
              </a:rPr>
              <a:t>More Progressive Era Reforms</a:t>
            </a:r>
          </a:p>
        </p:txBody>
      </p:sp>
    </p:spTree>
    <p:extLst>
      <p:ext uri="{BB962C8B-B14F-4D97-AF65-F5344CB8AC3E}">
        <p14:creationId xmlns:p14="http://schemas.microsoft.com/office/powerpoint/2010/main" val="5344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924800" cy="3999931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 startAt="3"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Citizens may remove public officials from office before their terms expire by organizing a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recall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election. This allows citizens to control who serves in government.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Another Progressive reform was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direct election of senators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Under the U.S. Constitution, each state’s legislature elected that state’s U.S. senators.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17</a:t>
            </a:r>
            <a:r>
              <a:rPr lang="en-US" sz="2000" baseline="30000" dirty="0" smtClean="0">
                <a:latin typeface="Book Antiqua" pitchFamily="18" charset="0"/>
                <a:cs typeface="Angsana New" pitchFamily="18" charset="-34"/>
              </a:rPr>
              <a:t>th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Amendment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324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More Reform</a:t>
            </a:r>
          </a:p>
        </p:txBody>
      </p:sp>
    </p:spTree>
    <p:extLst>
      <p:ext uri="{BB962C8B-B14F-4D97-AF65-F5344CB8AC3E}">
        <p14:creationId xmlns:p14="http://schemas.microsoft.com/office/powerpoint/2010/main" val="24774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7315200" cy="4191000"/>
          </a:xfrm>
        </p:spPr>
        <p:txBody>
          <a:bodyPr/>
          <a:lstStyle/>
          <a:p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Roosevelt condemned that America’s resources were endless. </a:t>
            </a:r>
          </a:p>
          <a:p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He began a Progressive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conservation movement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, which conserved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millions of acres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of wilderness lands, particularly in western states.</a:t>
            </a:r>
          </a:p>
          <a:p>
            <a:r>
              <a:rPr lang="en-US" sz="2000" dirty="0">
                <a:latin typeface="Book Antiqua" pitchFamily="18" charset="0"/>
                <a:cs typeface="Angsana New" pitchFamily="18" charset="-34"/>
              </a:rPr>
              <a:t>Roosevelt established more than 50 wildlife sanctuaries and several national parks. </a:t>
            </a:r>
          </a:p>
          <a:p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These national park systems included Yosemite in California and Yellowstone in Wyoming.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38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Conservation </a:t>
            </a:r>
            <a:r>
              <a:rPr lang="en-US" sz="4000" b="1" dirty="0">
                <a:latin typeface="Book Antiqua" pitchFamily="18" charset="0"/>
                <a:cs typeface="Angsana New" pitchFamily="18" charset="-34"/>
              </a:rPr>
              <a:t>&amp;</a:t>
            </a:r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 Teddy Roosevelt</a:t>
            </a:r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5" y="4124325"/>
            <a:ext cx="3505200" cy="263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399"/>
            <a:ext cx="2133600" cy="210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90537" y="3048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African Americans were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denied basic rights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They suffered worse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racial discrimination and segregation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than what they had encountered in the years after the Civil War.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Southern and border states passed segregation laws that required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separate public and private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facilities for African Americans.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These were called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Jim Crow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laws (after a character in an old minstrel song) and resulted in inferior education, health care, and transportation systems for African Americans.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55626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latin typeface="Book Antiqua" pitchFamily="18" charset="0"/>
                <a:cs typeface="Angsana New" pitchFamily="18" charset="-34"/>
              </a:rPr>
              <a:t>African American Rights</a:t>
            </a:r>
            <a:br>
              <a:rPr lang="en-US" sz="3600" b="1" dirty="0" smtClean="0">
                <a:latin typeface="Book Antiqua" pitchFamily="18" charset="0"/>
                <a:cs typeface="Angsana New" pitchFamily="18" charset="-34"/>
              </a:rPr>
            </a:br>
            <a:endParaRPr lang="en-US" sz="3600" b="1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42209"/>
            <a:ext cx="3343275" cy="216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7467600" cy="4191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1896, the U.S. Supreme Court upheld the constitutionality of Jim Crow laws in </a:t>
            </a:r>
            <a:r>
              <a:rPr lang="en-US" sz="2000" b="1" i="1" dirty="0" err="1" smtClean="0">
                <a:latin typeface="Book Antiqua" pitchFamily="18" charset="0"/>
                <a:cs typeface="Angsana New" pitchFamily="18" charset="-34"/>
              </a:rPr>
              <a:t>Plessy</a:t>
            </a:r>
            <a:r>
              <a:rPr lang="en-US" sz="2000" b="1" i="1" dirty="0" smtClean="0">
                <a:latin typeface="Book Antiqua" pitchFamily="18" charset="0"/>
                <a:cs typeface="Angsana New" pitchFamily="18" charset="-34"/>
              </a:rPr>
              <a:t> v. Ferguson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Under the 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“separate but equal”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doctrine, the Court ruled racial segregation was legal in public accommodations such as railroad cars.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1628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Landmark </a:t>
            </a:r>
            <a:br>
              <a:rPr lang="en-US" sz="4000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4000" dirty="0" smtClean="0">
                <a:latin typeface="Book Antiqua" pitchFamily="18" charset="0"/>
                <a:cs typeface="Angsana New" pitchFamily="18" charset="-34"/>
              </a:rPr>
              <a:t>U.S. Supreme Court Case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69057"/>
            <a:ext cx="5410200" cy="18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5565"/>
            <a:ext cx="7313612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African Americans disagreed about how to best oppose Jim Crow laws. One group,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National Association for the Advancement of Colored People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sought full civil rights for African Americans.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Better known today as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NAACP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, this group still keeps its original name in honor of the people who founded it to help overturn </a:t>
            </a:r>
            <a:r>
              <a:rPr lang="en-US" sz="2000" i="1" dirty="0" err="1" smtClean="0">
                <a:latin typeface="Book Antiqua" pitchFamily="18" charset="0"/>
                <a:cs typeface="Angsana New" pitchFamily="18" charset="-34"/>
              </a:rPr>
              <a:t>Plessy</a:t>
            </a:r>
            <a:r>
              <a:rPr lang="en-US" sz="2000" i="1" dirty="0" smtClean="0">
                <a:latin typeface="Book Antiqua" pitchFamily="18" charset="0"/>
                <a:cs typeface="Angsana New" pitchFamily="18" charset="-34"/>
              </a:rPr>
              <a:t> v. Ferguson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762000"/>
            <a:ext cx="35052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b="1" dirty="0" smtClean="0">
                <a:latin typeface="Book Antiqua" pitchFamily="18" charset="0"/>
                <a:cs typeface="Angsana New" pitchFamily="18" charset="-34"/>
              </a:rPr>
              <a:t>NAACP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2667000" cy="268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315199" cy="2362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latin typeface="Book Antiqua" pitchFamily="18" charset="0"/>
                <a:cs typeface="Angsana New" pitchFamily="18" charset="-34"/>
              </a:rPr>
              <a:t>Growth of big business and technological</a:t>
            </a:r>
            <a:br>
              <a:rPr lang="en-US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b="1" dirty="0" smtClean="0">
                <a:latin typeface="Book Antiqua" pitchFamily="18" charset="0"/>
                <a:cs typeface="Angsana New" pitchFamily="18" charset="-34"/>
              </a:rPr>
              <a:t>innovations after Reconstruction.</a:t>
            </a:r>
            <a:br>
              <a:rPr lang="en-US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b="1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b="1" dirty="0" smtClean="0">
                <a:latin typeface="Book Antiqua" pitchFamily="18" charset="0"/>
                <a:cs typeface="Angsana New" pitchFamily="18" charset="-34"/>
              </a:rPr>
              <a:t>Standard 11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3797"/>
            <a:ext cx="49704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6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162800" cy="373379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What was the historical context of the 1896 U.S. Supreme Court case </a:t>
            </a:r>
            <a:r>
              <a:rPr lang="en-US" sz="2000" b="1" i="1" dirty="0" err="1" smtClean="0">
                <a:latin typeface="Book Antiqua" pitchFamily="18" charset="0"/>
                <a:cs typeface="Angsana New" pitchFamily="18" charset="-34"/>
              </a:rPr>
              <a:t>Plessy</a:t>
            </a:r>
            <a:r>
              <a:rPr lang="en-US" sz="2000" b="1" i="1" dirty="0" smtClean="0">
                <a:latin typeface="Book Antiqua" pitchFamily="18" charset="0"/>
                <a:cs typeface="Angsana New" pitchFamily="18" charset="-34"/>
              </a:rPr>
              <a:t> v. Ferguson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? 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Business entrepreneurs had formed monopolies in key U.S. industries. 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Labor unions had organized large-scale workers’ strikes throughout the nation. 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Southern states had passed Jim Crow laws to limit the rights of African Americans. 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Congress had established restrictions on Chinese immigration to the United States.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2819400" cy="121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Question time!!!!</a:t>
            </a:r>
          </a:p>
        </p:txBody>
      </p:sp>
    </p:spTree>
    <p:extLst>
      <p:ext uri="{BB962C8B-B14F-4D97-AF65-F5344CB8AC3E}">
        <p14:creationId xmlns:p14="http://schemas.microsoft.com/office/powerpoint/2010/main" val="4109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524000"/>
            <a:ext cx="7313612" cy="495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What was the historical context of the 1896 U.S. Supreme Court case </a:t>
            </a:r>
            <a:r>
              <a:rPr lang="en-US" sz="2000" b="1" i="1" dirty="0" err="1" smtClean="0">
                <a:latin typeface="Book Antiqua" pitchFamily="18" charset="0"/>
                <a:cs typeface="Angsana New" pitchFamily="18" charset="-34"/>
              </a:rPr>
              <a:t>Plessy</a:t>
            </a:r>
            <a:r>
              <a:rPr lang="en-US" sz="2000" b="1" i="1" dirty="0" smtClean="0">
                <a:latin typeface="Book Antiqua" pitchFamily="18" charset="0"/>
                <a:cs typeface="Angsana New" pitchFamily="18" charset="-34"/>
              </a:rPr>
              <a:t> v. Ferguson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?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A. Business entrepreneurs had formed monopolies in key U.S. industries.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B. Labor unions had organized large-scale workers’ strikes throughout the nation.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Book Antiqua" pitchFamily="18" charset="0"/>
                <a:cs typeface="Angsana New" pitchFamily="18" charset="-34"/>
              </a:rPr>
              <a:t>C. Southern states had passed Jim Crow laws to limit the rights of African Americans.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  <a:cs typeface="Angsana New" pitchFamily="18" charset="-34"/>
              </a:rPr>
              <a:t>D. Congress had established restrictions on Chinese immigration to the United States.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2819400" cy="114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Answer!!</a:t>
            </a:r>
          </a:p>
        </p:txBody>
      </p:sp>
    </p:spTree>
    <p:extLst>
      <p:ext uri="{BB962C8B-B14F-4D97-AF65-F5344CB8AC3E}">
        <p14:creationId xmlns:p14="http://schemas.microsoft.com/office/powerpoint/2010/main" val="37313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4800600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The 20</a:t>
            </a:r>
            <a:r>
              <a:rPr lang="en-US" sz="4400" b="1" baseline="30000" dirty="0" smtClean="0">
                <a:latin typeface="Book Antiqua" pitchFamily="18" charset="0"/>
                <a:cs typeface="Angsana New" pitchFamily="18" charset="-34"/>
              </a:rPr>
              <a:t>th</a:t>
            </a:r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 Century</a:t>
            </a:r>
            <a:br>
              <a:rPr lang="en-US" sz="4400" b="1" dirty="0" smtClean="0">
                <a:latin typeface="Book Antiqua" pitchFamily="18" charset="0"/>
                <a:cs typeface="Angsana New" pitchFamily="18" charset="-34"/>
              </a:rPr>
            </a:br>
            <a:r>
              <a:rPr lang="en-US" sz="3600" b="1" dirty="0" smtClean="0">
                <a:latin typeface="Book Antiqua" pitchFamily="18" charset="0"/>
                <a:cs typeface="Angsana New" pitchFamily="18" charset="-34"/>
              </a:rPr>
              <a:t>Standard 14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4577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5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3136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In earlier decades, Asians had immigrated to California and other areas of the American West. Then, in the 1880s, Asian Americans faced </a:t>
            </a:r>
            <a:r>
              <a:rPr lang="en-US" sz="2400" b="1" dirty="0" smtClean="0">
                <a:latin typeface="Book Antiqua" pitchFamily="18" charset="0"/>
                <a:cs typeface="Angsana New" pitchFamily="18" charset="-34"/>
              </a:rPr>
              <a:t>anti-immigrant sentiment</a:t>
            </a: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When Chinese immigrants accepted low wages for jobs whites had held, employers lowered the pay for all workers.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This angered the white workers.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324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Asian American Rights</a:t>
            </a:r>
          </a:p>
        </p:txBody>
      </p:sp>
    </p:spTree>
    <p:extLst>
      <p:ext uri="{BB962C8B-B14F-4D97-AF65-F5344CB8AC3E}">
        <p14:creationId xmlns:p14="http://schemas.microsoft.com/office/powerpoint/2010/main" val="40112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001000" cy="335280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They encouraged Congress to pass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Chinese Exclusion Act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, which it did in 1882, thereby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banning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all future Chinese immigration.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Japanese Americans also faced racial prejudice. It was against California </a:t>
            </a:r>
            <a:r>
              <a:rPr lang="en-US" sz="2000" u="sng" dirty="0" smtClean="0">
                <a:latin typeface="Book Antiqua" pitchFamily="18" charset="0"/>
                <a:cs typeface="Angsana New" pitchFamily="18" charset="-34"/>
              </a:rPr>
              <a:t>law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for them to buy land or become U.S. citizens, and the federal government worked with the government of Japan to limit Japanese immigration.</a:t>
            </a:r>
          </a:p>
          <a:p>
            <a:pPr eaLnBrk="1" hangingPunct="1"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46482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9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7313612" cy="4341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the last decades of the 19th century, some Americans were eager to spread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democracy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into Latin America and other world regions.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Other Americans argued that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American expansion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was not the best way to spread America’s democratic traditions.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In 1898, the United States went to war with Spain after the Spanish refused to grant independence to rebels fighting a revolutionary war in Cuba, a Spanish colony.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858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Spanish-American War</a:t>
            </a:r>
            <a:br>
              <a:rPr lang="en-US" sz="4000" b="1" dirty="0" smtClean="0">
                <a:latin typeface="Book Antiqua" pitchFamily="18" charset="0"/>
                <a:cs typeface="Angsana New" pitchFamily="18" charset="-34"/>
              </a:rPr>
            </a:br>
            <a:endParaRPr lang="en-US" sz="4000" b="1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200400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609600"/>
            <a:ext cx="7239000" cy="1751012"/>
          </a:xfrm>
        </p:spPr>
        <p:txBody>
          <a:bodyPr/>
          <a:lstStyle/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Supporters of American expansion were eager to gain U.S. territory in Latin America, leading to a “war fever” that also encouraged the U.S. to seek a military solution to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Cuban war for independence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04800" y="2133600"/>
            <a:ext cx="8686800" cy="2254250"/>
          </a:xfrm>
        </p:spPr>
        <p:txBody>
          <a:bodyPr/>
          <a:lstStyle/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 war lasted less than four months. 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 Spanish were driven out of Cuba, which became an independent country, and out of Puerto Rico, which became an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American territory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4267200" cy="20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5426" y="2362200"/>
            <a:ext cx="8305800" cy="3810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The first battles of the Spanish-American War took place in the Philippines.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The U.S. Navy quickly defeated the Spanish navy, and Americans debated whether the United States should expand its territory to include the Philippines or respect Filipino independence.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When the U.S. military was ordered to keep the Philippines as an American territory, the  Philippine-American War broke out, in 1899.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The war lasted about three years.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Book Antiqua" pitchFamily="18" charset="0"/>
                <a:cs typeface="Angsana New" pitchFamily="18" charset="-34"/>
              </a:rPr>
              <a:t>In the end, the Philippines was a U.S. territory until1946.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54275" name="Picture 9" descr="map of southeast asia, south east asi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133600" cy="20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55" y="122746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 Antiqua" pitchFamily="18" charset="0"/>
              </a:rPr>
              <a:t>Philippine-American War </a:t>
            </a:r>
            <a:endParaRPr lang="en-US" sz="4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477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>
                <a:latin typeface="Book Antiqua" pitchFamily="18" charset="0"/>
                <a:cs typeface="Angsana New" pitchFamily="18" charset="-34"/>
              </a:rPr>
              <a:t>U.S. in Latin America</a:t>
            </a:r>
          </a:p>
        </p:txBody>
      </p:sp>
      <p:pic>
        <p:nvPicPr>
          <p:cNvPr id="55300" name="Picture 14" descr="America_Caribb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791200" cy="44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8302625" cy="54084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The Caribbean region and Latin America remained unstable. </a:t>
            </a: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Book Antiqua" pitchFamily="18" charset="0"/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Many of the area’s countries owed large amounts of money to European countries because they had borrowed it to build modern energy plants and transportation systems.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President Theodore Roosevelt feared European countries would take advantage of this instability to gain power and influence in the region.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He announced to the world that the United States had the right to intervene in Latin American countries in economic crisis, whether or not a European power planned to intervene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This policy is called the Roosevelt Corollary to the Monroe Doctrine. In contrast, President James Monroe’s original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doctrine </a:t>
            </a:r>
            <a:r>
              <a:rPr lang="en-US" sz="2000" dirty="0">
                <a:latin typeface="Book Antiqua" pitchFamily="18" charset="0"/>
                <a:cs typeface="Angsana New" pitchFamily="18" charset="-34"/>
              </a:rPr>
              <a:t>had been to get involved in other American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countries</a:t>
            </a:r>
            <a:r>
              <a:rPr lang="en-US" sz="2000" dirty="0">
                <a:latin typeface="Book Antiqua" pitchFamily="18" charset="0"/>
                <a:cs typeface="Angsana New" pitchFamily="18" charset="-34"/>
              </a:rPr>
              <a:t>’ affairs </a:t>
            </a: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 only </a:t>
            </a:r>
            <a:r>
              <a:rPr lang="en-US" sz="2000" dirty="0">
                <a:latin typeface="Book Antiqua" pitchFamily="18" charset="0"/>
                <a:cs typeface="Angsana New" pitchFamily="18" charset="-34"/>
              </a:rPr>
              <a:t>when needed to end the intervention of a </a:t>
            </a: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Book Antiqua" pitchFamily="18" charset="0"/>
                <a:cs typeface="Angsana New" pitchFamily="18" charset="-34"/>
              </a:rPr>
              <a:t>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 European </a:t>
            </a:r>
            <a:r>
              <a:rPr lang="en-US" sz="2000" dirty="0">
                <a:latin typeface="Book Antiqua" pitchFamily="18" charset="0"/>
                <a:cs typeface="Angsana New" pitchFamily="18" charset="-34"/>
              </a:rPr>
              <a:t>power.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57347" name="Picture 9" descr="theodore_roosevel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08428"/>
            <a:ext cx="2133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3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313613" cy="4648200"/>
          </a:xfrm>
        </p:spPr>
        <p:txBody>
          <a:bodyPr/>
          <a:lstStyle/>
          <a:p>
            <a:pPr eaLnBrk="1" hangingPunct="1">
              <a:buClr>
                <a:srgbClr val="00666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After Reconstruction, 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railroad 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companies and the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 steel 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oil 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industries expanded and major inventions changed how people lived.</a:t>
            </a:r>
          </a:p>
          <a:p>
            <a:pPr marL="0" indent="0" eaLnBrk="1" hangingPunct="1">
              <a:buClr>
                <a:srgbClr val="006666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buClr>
                <a:srgbClr val="006666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The federal government granted vast areas of western land to 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railroad 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owners so they would lay train track connecting the eastern and western states. To complete this heavy work, the owners relied mainly on 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Chinese labor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. First t</a:t>
            </a:r>
            <a:r>
              <a:rPr lang="en-US" sz="2000" b="1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ranscontinental railroad </a:t>
            </a:r>
            <a:r>
              <a:rPr lang="en-US" sz="2000" dirty="0">
                <a:solidFill>
                  <a:srgbClr val="000000"/>
                </a:solidFill>
                <a:latin typeface="Book Antiqua" pitchFamily="18" charset="0"/>
                <a:cs typeface="Angsana New" pitchFamily="18" charset="-34"/>
              </a:rPr>
              <a:t>was completed in 1869.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5027613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latin typeface="Book Antiqua" pitchFamily="18" charset="0"/>
                <a:cs typeface="Angsana New" pitchFamily="18" charset="-34"/>
              </a:rPr>
              <a:t>Railroads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2000" b="1" dirty="0" smtClean="0">
                <a:latin typeface="Book Antiqua" pitchFamily="18" charset="0"/>
                <a:cs typeface="Angsana New" pitchFamily="18" charset="-34"/>
              </a:rPr>
            </a:br>
            <a:endParaRPr lang="en-US" sz="2000" b="1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0999"/>
            <a:ext cx="3200400" cy="18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1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7239000" cy="3200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Seeking a faster sea route from the Atlantic to the Pacific than the voyage around the tip of South America, the U.S. government built a shipping canal across the narrow Central American country of Panama.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Panama Canal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was the biggest engineering project of the era.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 voyage from New York to San Francisco was cut from 14,000 miles to 6,000 miles.</a:t>
            </a:r>
          </a:p>
        </p:txBody>
      </p:sp>
      <p:sp>
        <p:nvSpPr>
          <p:cNvPr id="593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3657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Panama Canal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1744"/>
            <a:ext cx="2381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30381"/>
            <a:ext cx="2590800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36" y="4233652"/>
            <a:ext cx="2846063" cy="15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5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Book Antiqua" pitchFamily="18" charset="0"/>
              </a:rPr>
              <a:t>THE END</a:t>
            </a:r>
            <a:endParaRPr lang="en-US" sz="8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4724400" cy="5714999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The railroads were the biggest customers for the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steel industry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because thousands of miles of steel track were laid.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In turn, the railroads had a great impact on the steel industry.</a:t>
            </a:r>
          </a:p>
          <a:p>
            <a:pPr eaLnBrk="1" hangingPunct="1"/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6612"/>
            <a:ext cx="3806825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 smtClean="0">
                <a:latin typeface="Book Antiqua" pitchFamily="18" charset="0"/>
                <a:cs typeface="Angsana New" pitchFamily="18" charset="-34"/>
              </a:rPr>
              <a:t>Steel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/>
            </a:r>
            <a:br>
              <a:rPr lang="en-US" sz="2000" b="1" dirty="0" smtClean="0">
                <a:latin typeface="Book Antiqua" pitchFamily="18" charset="0"/>
                <a:cs typeface="Angsana New" pitchFamily="18" charset="-34"/>
              </a:rPr>
            </a:br>
            <a:endParaRPr lang="en-US" sz="2000" b="1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21508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800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838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36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>
                <a:latin typeface="Book Antiqua" pitchFamily="18" charset="0"/>
                <a:cs typeface="Angsana New" pitchFamily="18" charset="-34"/>
              </a:rPr>
              <a:t>Oil: Standard Oil Company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3200400"/>
            <a:ext cx="8763000" cy="3505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Oil companies grew swiftly in this period, most notably the founded by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John D. Rockefeller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</a:t>
            </a: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Standard Oil was the most famous big business of the era. </a:t>
            </a: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Rockefeller also gained control of most other oil companies and created what is called a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trust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. </a:t>
            </a:r>
          </a:p>
          <a:p>
            <a:pPr eaLnBrk="1" hangingPunct="1"/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By means of a trust, Rockefeller came to own more than </a:t>
            </a: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90%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of America’s oil industry. </a:t>
            </a:r>
          </a:p>
          <a:p>
            <a:r>
              <a:rPr lang="en-US" sz="2000" dirty="0">
                <a:latin typeface="Book Antiqua" pitchFamily="18" charset="0"/>
                <a:cs typeface="Angsana New" pitchFamily="18" charset="-34"/>
              </a:rPr>
              <a:t>Standard Oil thus became a </a:t>
            </a:r>
            <a:r>
              <a:rPr lang="en-US" sz="2000" b="1" dirty="0">
                <a:latin typeface="Book Antiqua" pitchFamily="18" charset="0"/>
                <a:cs typeface="Angsana New" pitchFamily="18" charset="-34"/>
              </a:rPr>
              <a:t>monopoly</a:t>
            </a:r>
            <a:r>
              <a:rPr lang="en-US" sz="2000" dirty="0">
                <a:latin typeface="Book Antiqua" pitchFamily="18" charset="0"/>
                <a:cs typeface="Angsana New" pitchFamily="18" charset="-34"/>
              </a:rPr>
              <a:t>––a single company that controlled virtually all the U.S. oil production and 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distribution.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pic>
        <p:nvPicPr>
          <p:cNvPr id="22532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163173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4" y="1143000"/>
            <a:ext cx="172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5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143000"/>
            <a:ext cx="1000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924800" cy="3505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Which industry did John D. Rockefeller monopolize during the late 1800s?</a:t>
            </a: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A. the oil industry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B. the steel industry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C. the railroad industry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D. the meatpacking industry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4800600" cy="1219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Sample Question </a:t>
            </a:r>
            <a:endParaRPr lang="en-US" sz="2000" dirty="0" smtClean="0">
              <a:latin typeface="Book Antiqua" pitchFamily="18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0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153400" cy="441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b="1" dirty="0" smtClean="0">
                <a:latin typeface="Book Antiqua" pitchFamily="18" charset="0"/>
                <a:cs typeface="Angsana New" pitchFamily="18" charset="-34"/>
              </a:rPr>
              <a:t>Which industry did John D. Rockefeller monopolize during the late 1800s?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4000" b="1" dirty="0" smtClean="0">
                <a:latin typeface="Book Antiqua" pitchFamily="18" charset="0"/>
                <a:cs typeface="Angsana New" pitchFamily="18" charset="-34"/>
              </a:rPr>
              <a:t>A. the oil industry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B. the steel industry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C. the railroad industry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  <a:cs typeface="Angsana New" pitchFamily="18" charset="-34"/>
              </a:rPr>
              <a:t>D. the meatpacking industry</a:t>
            </a:r>
          </a:p>
        </p:txBody>
      </p:sp>
    </p:spTree>
    <p:extLst>
      <p:ext uri="{BB962C8B-B14F-4D97-AF65-F5344CB8AC3E}">
        <p14:creationId xmlns:p14="http://schemas.microsoft.com/office/powerpoint/2010/main" val="29629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ELECTRICITY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52400" y="381000"/>
            <a:ext cx="83058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The effects of technological advances made after Reconstruction forever changed how people lived.</a:t>
            </a:r>
          </a:p>
          <a:p>
            <a:r>
              <a:rPr lang="en-US" sz="2400" dirty="0" smtClean="0">
                <a:latin typeface="Book Antiqua" pitchFamily="18" charset="0"/>
              </a:rPr>
              <a:t>The most famous inventor of this period is </a:t>
            </a:r>
            <a:r>
              <a:rPr lang="en-US" sz="2400" b="1" dirty="0" smtClean="0">
                <a:latin typeface="Book Antiqua" pitchFamily="18" charset="0"/>
              </a:rPr>
              <a:t>Thomas Edison. </a:t>
            </a:r>
          </a:p>
          <a:p>
            <a:r>
              <a:rPr lang="en-US" sz="2400" dirty="0" smtClean="0">
                <a:latin typeface="Book Antiqua" pitchFamily="18" charset="0"/>
              </a:rPr>
              <a:t>He invented  the </a:t>
            </a:r>
            <a:r>
              <a:rPr lang="en-US" sz="2400" b="1" dirty="0" smtClean="0">
                <a:latin typeface="Book Antiqua" pitchFamily="18" charset="0"/>
              </a:rPr>
              <a:t>electric light bulb</a:t>
            </a:r>
            <a:r>
              <a:rPr lang="en-US" sz="2400" dirty="0" smtClean="0">
                <a:latin typeface="Book Antiqua" pitchFamily="18" charset="0"/>
              </a:rPr>
              <a:t>, the </a:t>
            </a:r>
            <a:r>
              <a:rPr lang="en-US" sz="2400" b="1" dirty="0" smtClean="0">
                <a:latin typeface="Book Antiqua" pitchFamily="18" charset="0"/>
              </a:rPr>
              <a:t>phonograph</a:t>
            </a:r>
            <a:r>
              <a:rPr lang="en-US" sz="2400" dirty="0" smtClean="0">
                <a:latin typeface="Book Antiqua" pitchFamily="18" charset="0"/>
              </a:rPr>
              <a:t>, </a:t>
            </a:r>
            <a:r>
              <a:rPr lang="en-US" sz="2400" b="1" dirty="0" smtClean="0">
                <a:latin typeface="Book Antiqua" pitchFamily="18" charset="0"/>
              </a:rPr>
              <a:t>motion pictures</a:t>
            </a:r>
            <a:r>
              <a:rPr lang="en-US" sz="2400" dirty="0" smtClean="0">
                <a:latin typeface="Book Antiqua" pitchFamily="18" charset="0"/>
              </a:rPr>
              <a:t>, as system for distributing </a:t>
            </a:r>
            <a:r>
              <a:rPr lang="en-US" sz="2400" b="1" dirty="0" smtClean="0">
                <a:latin typeface="Book Antiqua" pitchFamily="18" charset="0"/>
              </a:rPr>
              <a:t>electrical power.</a:t>
            </a:r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88709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005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4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106</TotalTime>
  <Words>2233</Words>
  <Application>Microsoft Office PowerPoint</Application>
  <PresentationFormat>On-screen Show (4:3)</PresentationFormat>
  <Paragraphs>183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Angsana New</vt:lpstr>
      <vt:lpstr>Book Antiqua</vt:lpstr>
      <vt:lpstr>Calibri</vt:lpstr>
      <vt:lpstr>Wingdings</vt:lpstr>
      <vt:lpstr>Composite</vt:lpstr>
      <vt:lpstr> U.S. History E.O.C.T  Part III  Industrialization , Reform, &amp; Imperialism</vt:lpstr>
      <vt:lpstr>Domain III Standards 11 - 14</vt:lpstr>
      <vt:lpstr>Growth of big business and technological innovations after Reconstruction.  Standard 11</vt:lpstr>
      <vt:lpstr>Railroads </vt:lpstr>
      <vt:lpstr>Steel </vt:lpstr>
      <vt:lpstr>Oil: Standard Oil Company </vt:lpstr>
      <vt:lpstr>Sample Question </vt:lpstr>
      <vt:lpstr>PowerPoint Presentation</vt:lpstr>
      <vt:lpstr>ELECTRICITY</vt:lpstr>
      <vt:lpstr>American Industrial Revolution  Standard 12</vt:lpstr>
      <vt:lpstr>Old Conflicts  Gold!!!</vt:lpstr>
      <vt:lpstr>PowerPoint Presentation</vt:lpstr>
      <vt:lpstr>PowerPoint Presentation</vt:lpstr>
      <vt:lpstr>PowerPoint Presentation</vt:lpstr>
      <vt:lpstr>New Immigrants </vt:lpstr>
      <vt:lpstr>PowerPoint Presentation</vt:lpstr>
      <vt:lpstr>American Federation of Labor &amp;  Samuel Gompers</vt:lpstr>
      <vt:lpstr>Pullman Strike</vt:lpstr>
      <vt:lpstr>Progressive Era Standard 13</vt:lpstr>
      <vt:lpstr>Muckrakers</vt:lpstr>
      <vt:lpstr>   Upton Sinclair</vt:lpstr>
      <vt:lpstr>Ida Tarbell </vt:lpstr>
      <vt:lpstr>Jane Addams and Hull House </vt:lpstr>
      <vt:lpstr>More Progressive Era Reforms</vt:lpstr>
      <vt:lpstr>More Reform</vt:lpstr>
      <vt:lpstr>Conservation &amp; Teddy Roosevelt </vt:lpstr>
      <vt:lpstr>African American Rights </vt:lpstr>
      <vt:lpstr>Landmark  U.S. Supreme Court Case</vt:lpstr>
      <vt:lpstr>NAACP</vt:lpstr>
      <vt:lpstr>Question time!!!!</vt:lpstr>
      <vt:lpstr>Answer!!</vt:lpstr>
      <vt:lpstr>The 20th Century Standard 14</vt:lpstr>
      <vt:lpstr>Asian American Rights</vt:lpstr>
      <vt:lpstr>PowerPoint Presentation</vt:lpstr>
      <vt:lpstr>Spanish-American War </vt:lpstr>
      <vt:lpstr>PowerPoint Presentation</vt:lpstr>
      <vt:lpstr>PowerPoint Presentation</vt:lpstr>
      <vt:lpstr>U.S. in Latin America</vt:lpstr>
      <vt:lpstr>PowerPoint Presentation</vt:lpstr>
      <vt:lpstr>Panama Canal</vt:lpstr>
      <vt:lpstr>PowerPoint Presentation</vt:lpstr>
    </vt:vector>
  </TitlesOfParts>
  <Company>Henry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 Industrialization , Reform, &amp; Imperialism</dc:title>
  <dc:creator>HCS</dc:creator>
  <cp:lastModifiedBy>Hock, Michael</cp:lastModifiedBy>
  <cp:revision>12</cp:revision>
  <dcterms:created xsi:type="dcterms:W3CDTF">2013-03-29T13:50:43Z</dcterms:created>
  <dcterms:modified xsi:type="dcterms:W3CDTF">2015-02-24T19:07:02Z</dcterms:modified>
</cp:coreProperties>
</file>